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32" r:id="rId3"/>
    <p:sldId id="440" r:id="rId4"/>
    <p:sldId id="453" r:id="rId5"/>
    <p:sldId id="454" r:id="rId6"/>
    <p:sldId id="433" r:id="rId7"/>
    <p:sldId id="435" r:id="rId8"/>
    <p:sldId id="468" r:id="rId9"/>
    <p:sldId id="445" r:id="rId10"/>
    <p:sldId id="456" r:id="rId11"/>
    <p:sldId id="434" r:id="rId12"/>
    <p:sldId id="437" r:id="rId13"/>
    <p:sldId id="439" r:id="rId14"/>
    <p:sldId id="455" r:id="rId15"/>
    <p:sldId id="436" r:id="rId16"/>
    <p:sldId id="458" r:id="rId17"/>
    <p:sldId id="457" r:id="rId18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D"/>
    <a:srgbClr val="F9633E"/>
    <a:srgbClr val="FFCB25"/>
    <a:srgbClr val="FFE081"/>
    <a:srgbClr val="117FF8"/>
    <a:srgbClr val="696DF2"/>
    <a:srgbClr val="0ECBB7"/>
    <a:srgbClr val="3D9CF9"/>
    <a:srgbClr val="558CEF"/>
    <a:srgbClr val="12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>
            <a:fillRect/>
          </a:stretch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image11.wdp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l="43014" t="48307" b="17197"/>
            <a:stretch>
              <a:fillRect/>
            </a:stretch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051034" y="2072804"/>
            <a:ext cx="7945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的初体验</a:t>
            </a:r>
            <a:endParaRPr lang="zh-CN" altLang="en-US" sz="10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254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/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实验一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/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  <a:endParaRPr lang="en-US" altLang="zh-CN" sz="2400" dirty="0"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  <a:endParaRPr lang="zh-CN" altLang="en-US" sz="2400" dirty="0"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/>
          <p:cNvCxnSpPr/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2" name="图片 1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排序算法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254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好排序，会排序，排好序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回忆排序算法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24" name="组合 23"/>
          <p:cNvGrpSpPr/>
          <p:nvPr/>
        </p:nvGrpSpPr>
        <p:grpSpPr>
          <a:xfrm>
            <a:off x="1143962" y="1518693"/>
            <a:ext cx="4222365" cy="544010"/>
            <a:chOff x="6096001" y="1794077"/>
            <a:chExt cx="2156749" cy="544010"/>
          </a:xfrm>
        </p:grpSpPr>
        <p:sp>
          <p:nvSpPr>
            <p:cNvPr id="22" name="矩形: 圆角 21"/>
            <p:cNvSpPr/>
            <p:nvPr/>
          </p:nvSpPr>
          <p:spPr>
            <a:xfrm>
              <a:off x="6096001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78952" y="1835250"/>
              <a:ext cx="1990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逝去的记忆正在攻击你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43962" y="2355774"/>
            <a:ext cx="7180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插入排序：直接插入排序，希尔排序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选择排序：简单排序，推排序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交换排序：冒泡排序，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130733" y="1416534"/>
            <a:ext cx="2015794" cy="2015792"/>
            <a:chOff x="9228089" y="1404959"/>
            <a:chExt cx="2015794" cy="2015792"/>
          </a:xfrm>
        </p:grpSpPr>
        <p:sp>
          <p:nvSpPr>
            <p:cNvPr id="34" name="椭圆 33"/>
            <p:cNvSpPr/>
            <p:nvPr/>
          </p:nvSpPr>
          <p:spPr>
            <a:xfrm>
              <a:off x="9228089" y="1404959"/>
              <a:ext cx="2015794" cy="20157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330249" y="1507118"/>
              <a:ext cx="1811476" cy="1811476"/>
              <a:chOff x="9330248" y="1490617"/>
              <a:chExt cx="1811476" cy="18114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330248" y="1490617"/>
                <a:ext cx="1811476" cy="1811476"/>
              </a:xfrm>
              <a:prstGeom prst="ellipse">
                <a:avLst/>
              </a:prstGeom>
              <a:gradFill flip="none" rotWithShape="1">
                <a:gsLst>
                  <a:gs pos="41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389037" y="1980856"/>
                <a:ext cx="16938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大算法</a:t>
                </a:r>
                <a:endParaRPr lang="zh-CN" altLang="en-US" sz="4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" name="矩形: 圆角 16"/>
          <p:cNvSpPr/>
          <p:nvPr/>
        </p:nvSpPr>
        <p:spPr>
          <a:xfrm>
            <a:off x="1226913" y="5054389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</a:t>
            </a:r>
            <a:endParaRPr lang="zh-CN" altLang="en-US" sz="240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962" y="4433265"/>
            <a:ext cx="537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回忆一下：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310651" y="5054389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</a:t>
            </a:r>
            <a:endParaRPr lang="zh-CN" altLang="en-US" sz="240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快速排序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250148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基本原理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86592" y="2042887"/>
            <a:ext cx="10470512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分解：将输入的序列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m..n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划分成两个非空子序列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中任一元素的值不大于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中任一元素的值。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递归求解：通过递归调用快速排序算法分别对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进行排序。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合并：由于对分解出的两个子序列的排序是就地进行的，所以在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都排好序后不需要执行任何计算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就已排好序。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1720" y="4727831"/>
            <a:ext cx="10108559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effectLst>
                  <a:outerShdw blurRad="63500" dist="12700" dir="5400000" algn="t" rotWithShape="0">
                    <a:srgbClr val="F9633E">
                      <a:alpha val="40000"/>
                    </a:srgbClr>
                  </a:outerShdw>
                </a:effectLst>
                <a:latin typeface="036-上首金牛体" panose="02010609000101010101" pitchFamily="49" charset="-122"/>
                <a:ea typeface="036-上首金牛体" panose="02010609000101010101" pitchFamily="49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上述原理并不重要，翻出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算法与数据结构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课程的作业，那里一定有对应的排序算法。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改一个即可！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快速排序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139312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997" y="2378555"/>
            <a:ext cx="3390476" cy="75238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7996" y="1935332"/>
            <a:ext cx="303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00215" y="1935332"/>
            <a:ext cx="64537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旗舰版示例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在学习时，无法理解快速排序是如何进行的。所以根据此需求进行升级，程序一步一动，每一步都有明确的提示告知数组将会发生何种变化。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215" y="3234843"/>
            <a:ext cx="6657143" cy="200952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68723" y="3423753"/>
            <a:ext cx="34597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8722" y="5580708"/>
            <a:ext cx="10388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更多旗舰功能等待各位的讨论和研发！比如可以用其它的排序方式。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超市小票打印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254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这可是真的可以用的打印程序！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  <p:grpSp>
        <p:nvGrpSpPr>
          <p:cNvPr id="17" name="组合 16"/>
          <p:cNvGrpSpPr/>
          <p:nvPr/>
        </p:nvGrpSpPr>
        <p:grpSpPr>
          <a:xfrm>
            <a:off x="10205971" y="396916"/>
            <a:ext cx="1933904" cy="2136500"/>
            <a:chOff x="10205971" y="396916"/>
            <a:chExt cx="1933904" cy="2136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3"/>
            <a:stretch>
              <a:fillRect/>
            </a:stretch>
          </p:blipFill>
          <p:spPr>
            <a:xfrm>
              <a:off x="10205971" y="396916"/>
              <a:ext cx="1933904" cy="213650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  <p:sp>
          <p:nvSpPr>
            <p:cNvPr id="16" name="文本框 15"/>
            <p:cNvSpPr txBox="1"/>
            <p:nvPr/>
          </p:nvSpPr>
          <p:spPr>
            <a:xfrm>
              <a:off x="10879141" y="1665398"/>
              <a:ext cx="461665" cy="7662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初三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超市小票打印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24" name="组合 23"/>
          <p:cNvGrpSpPr/>
          <p:nvPr/>
        </p:nvGrpSpPr>
        <p:grpSpPr>
          <a:xfrm>
            <a:off x="1143963" y="1518693"/>
            <a:ext cx="1996402" cy="544010"/>
            <a:chOff x="6096001" y="1794077"/>
            <a:chExt cx="2156749" cy="544010"/>
          </a:xfrm>
        </p:grpSpPr>
        <p:sp>
          <p:nvSpPr>
            <p:cNvPr id="22" name="矩形: 圆角 21"/>
            <p:cNvSpPr/>
            <p:nvPr/>
          </p:nvSpPr>
          <p:spPr>
            <a:xfrm>
              <a:off x="6096001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78952" y="1835250"/>
              <a:ext cx="1990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195805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收银员</a:t>
            </a:r>
            <a:endParaRPr lang="zh-CN" altLang="en-US" sz="240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2854" y="2359363"/>
            <a:ext cx="537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回忆一下小票有什么组成部分：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3279543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商品部分</a:t>
            </a:r>
            <a:endParaRPr lang="zh-CN" altLang="en-US" sz="240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5335219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总价</a:t>
            </a:r>
            <a:endParaRPr lang="zh-CN" altLang="en-US" sz="240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03" y="1608357"/>
            <a:ext cx="3657143" cy="423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2003" y="1090861"/>
            <a:ext cx="303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5805" y="3999243"/>
            <a:ext cx="5944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/>
            <a:srcRect l="43014" t="48307" b="17197"/>
            <a:stretch>
              <a:fillRect/>
            </a:stretch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051034" y="2072804"/>
            <a:ext cx="7945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的初体验</a:t>
            </a:r>
            <a:endParaRPr lang="zh-CN" altLang="en-US" sz="10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254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/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实验一</a:t>
              </a:r>
              <a:endPara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/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  <a:endPara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  <a:endParaRPr lang="en-US" altLang="zh-CN" sz="2400" dirty="0"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  <a:endParaRPr lang="zh-CN" altLang="en-US" sz="2400" dirty="0"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lin ang="81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/>
          <p:cNvCxnSpPr/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10523855" cy="700511"/>
              <a:chOff x="4884181" y="1367124"/>
              <a:chExt cx="10523855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3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！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341" y="1378554"/>
                <a:ext cx="962469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1038628" y="1615248"/>
            <a:ext cx="10113480" cy="544010"/>
            <a:chOff x="1037996" y="1888516"/>
            <a:chExt cx="10113480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7783" y="1960466"/>
              <a:ext cx="973390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2023-10-1</a:t>
              </a:r>
              <a:r>
                <a:rPr lang="zh-CN" altLang="en-US" sz="2400" b="1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前上传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40130" y="2326005"/>
            <a:ext cx="10113645" cy="2630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altLang="en-US" sz="2400" dirty="0">
                <a:sym typeface="微软雅黑" panose="020B0503020204020204" pitchFamily="34" charset="-122"/>
              </a:rPr>
              <a:t>所有</a:t>
            </a:r>
            <a:r>
              <a:rPr lang="zh-CN" sz="2400" dirty="0">
                <a:sym typeface="微软雅黑" panose="020B0503020204020204" pitchFamily="34" charset="-122"/>
              </a:rPr>
              <a:t>项目</a:t>
            </a:r>
            <a:r>
              <a:rPr altLang="en-US" sz="2400" dirty="0">
                <a:sym typeface="微软雅黑" panose="020B0503020204020204" pitchFamily="34" charset="-122"/>
              </a:rPr>
              <a:t>打包</a:t>
            </a:r>
            <a:r>
              <a:rPr lang="zh-CN" sz="2400" dirty="0">
                <a:sym typeface="微软雅黑" panose="020B0503020204020204" pitchFamily="34" charset="-122"/>
              </a:rPr>
              <a:t>成一个文件</a:t>
            </a:r>
            <a:r>
              <a:rPr altLang="en-US" sz="2400" dirty="0">
                <a:sym typeface="微软雅黑" panose="020B0503020204020204" pitchFamily="34" charset="-122"/>
              </a:rPr>
              <a:t>，</a:t>
            </a:r>
            <a:r>
              <a:rPr lang="zh-CN" sz="2400" b="1" dirty="0">
                <a:sym typeface="微软雅黑" panose="020B0503020204020204" pitchFamily="34" charset="-122"/>
              </a:rPr>
              <a:t>文件</a:t>
            </a:r>
            <a:r>
              <a:rPr altLang="en-US" sz="2400" b="1" dirty="0">
                <a:sym typeface="微软雅黑" panose="020B0503020204020204" pitchFamily="34" charset="-122"/>
              </a:rPr>
              <a:t>名称</a:t>
            </a:r>
            <a:r>
              <a:rPr altLang="en-US" sz="2400" dirty="0">
                <a:sym typeface="微软雅黑" panose="020B0503020204020204" pitchFamily="34" charset="-122"/>
              </a:rPr>
              <a:t>：</a:t>
            </a:r>
            <a:r>
              <a:rPr lang="zh-CN" sz="2400" dirty="0">
                <a:sym typeface="微软雅黑" panose="020B0503020204020204" pitchFamily="34" charset="-122"/>
              </a:rPr>
              <a:t>实验</a:t>
            </a:r>
            <a:r>
              <a:rPr lang="en-US" altLang="zh-CN" sz="2400" dirty="0">
                <a:sym typeface="微软雅黑" panose="020B0503020204020204" pitchFamily="34" charset="-122"/>
              </a:rPr>
              <a:t>1-</a:t>
            </a:r>
            <a:r>
              <a:rPr altLang="en-US" sz="2400" dirty="0">
                <a:sym typeface="微软雅黑" panose="020B0503020204020204" pitchFamily="34" charset="-122"/>
              </a:rPr>
              <a:t>姓名</a:t>
            </a:r>
            <a:r>
              <a:rPr lang="en-US" altLang="zh-CN" sz="2400" dirty="0">
                <a:sym typeface="微软雅黑" panose="020B0503020204020204" pitchFamily="34" charset="-122"/>
              </a:rPr>
              <a:t>-</a:t>
            </a:r>
            <a:r>
              <a:rPr altLang="en-US" sz="2400" dirty="0">
                <a:sym typeface="微软雅黑" panose="020B0503020204020204" pitchFamily="34" charset="-122"/>
              </a:rPr>
              <a:t>学号后四位</a:t>
            </a:r>
            <a:r>
              <a:rPr lang="en-US" altLang="zh-CN" sz="2400" dirty="0">
                <a:sym typeface="微软雅黑" panose="020B0503020204020204" pitchFamily="34" charset="-122"/>
              </a:rPr>
              <a:t>.rar</a:t>
            </a:r>
            <a:endParaRPr lang="en-US" altLang="zh-CN" sz="2400" dirty="0">
              <a:sym typeface="微软雅黑" panose="020B0503020204020204" pitchFamily="34" charset="-122"/>
            </a:endParaRP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altLang="en-US" sz="2400" dirty="0">
                <a:sym typeface="微软雅黑" panose="020B0503020204020204" pitchFamily="34" charset="-122"/>
              </a:rPr>
              <a:t>上传至</a:t>
            </a:r>
            <a:r>
              <a:rPr lang="en-US" altLang="zh-CN" sz="2400" dirty="0">
                <a:sym typeface="微软雅黑" panose="020B0503020204020204" pitchFamily="34" charset="-122"/>
              </a:rPr>
              <a:t> ftp://121.192.180.66/</a:t>
            </a:r>
            <a:r>
              <a:rPr altLang="en-US" sz="2400" dirty="0">
                <a:sym typeface="微软雅黑" panose="020B0503020204020204" pitchFamily="34" charset="-122"/>
              </a:rPr>
              <a:t>上传作业</a:t>
            </a:r>
            <a:r>
              <a:rPr lang="en-US" altLang="zh-CN" sz="2400" dirty="0">
                <a:sym typeface="微软雅黑" panose="020B0503020204020204" pitchFamily="34" charset="-122"/>
              </a:rPr>
              <a:t>/</a:t>
            </a:r>
            <a:r>
              <a:rPr altLang="en-US" sz="2400" dirty="0">
                <a:sym typeface="微软雅黑" panose="020B0503020204020204" pitchFamily="34" charset="-122"/>
              </a:rPr>
              <a:t>赵江声</a:t>
            </a:r>
            <a:r>
              <a:rPr lang="en-US" altLang="zh-CN" sz="2400" dirty="0">
                <a:sym typeface="微软雅黑" panose="020B0503020204020204" pitchFamily="34" charset="-122"/>
              </a:rPr>
              <a:t>/.Net平台技术（2023-2024）第1学期/实验1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程序员的种类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3" name="组合 32"/>
          <p:cNvGrpSpPr/>
          <p:nvPr/>
        </p:nvGrpSpPr>
        <p:grpSpPr>
          <a:xfrm>
            <a:off x="1060449" y="1810410"/>
            <a:ext cx="2979650" cy="4425309"/>
            <a:chOff x="1037996" y="1810410"/>
            <a:chExt cx="3765232" cy="4425309"/>
          </a:xfrm>
        </p:grpSpPr>
        <p:grpSp>
          <p:nvGrpSpPr>
            <p:cNvPr id="20" name="组合 19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CV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工程师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038628" y="2488411"/>
              <a:ext cx="3763968" cy="374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写程序？这有什么难的，现在还有什么是谷歌百度找不到的代码吗？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哥们，认清现实吧，你做的业务先辈们都做过，让我们站在巨人的肩膀上！加入伟大的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CV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神教，只要会按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Ctrl + 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Ctrl + V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，你也是最牛程序员！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96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但是，骗老师可以，骗自己就没意思了。</a:t>
              </a:r>
              <a:endParaRPr lang="en-US" altLang="zh-CN" sz="16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05925" y="1810410"/>
            <a:ext cx="2979650" cy="3686645"/>
            <a:chOff x="1037996" y="1810410"/>
            <a:chExt cx="3765232" cy="3686645"/>
          </a:xfrm>
        </p:grpSpPr>
        <p:grpSp>
          <p:nvGrpSpPr>
            <p:cNvPr id="35" name="组合 34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码农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038628" y="2488411"/>
              <a:ext cx="3763968" cy="300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设计？那不是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PM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该管的事吗？那不是设计师该干的事吗？那不是美工该做的活吗？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哥们，认清现实吧，我们只是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一个月的农民，上面说啥你做啥，岂不美哉？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96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但是，你这个年纪怎么睡的着啊！</a:t>
              </a:r>
              <a:endParaRPr lang="en-US" altLang="zh-CN" sz="16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51402" y="1810410"/>
            <a:ext cx="2979650" cy="3317313"/>
            <a:chOff x="1037996" y="1810410"/>
            <a:chExt cx="3765232" cy="3317313"/>
          </a:xfrm>
        </p:grpSpPr>
        <p:grpSp>
          <p:nvGrpSpPr>
            <p:cNvPr id="41" name="组合 40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程序员</a:t>
                </a:r>
                <a:endPara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1038628" y="2488411"/>
              <a:ext cx="3763968" cy="263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站在前辈的肩膀上指的是前辈们对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的设计，对业务的理解。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遵守他人的设计是团队合作的精神。而编写程序是程序员的站场，类和对象的设计是程序员的浪漫。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4323012" y="1424773"/>
            <a:ext cx="0" cy="4866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868488" y="1424773"/>
            <a:ext cx="0" cy="4866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6"/>
          <a:stretch>
            <a:fillRect/>
          </a:stretch>
        </p:blipFill>
        <p:spPr>
          <a:xfrm>
            <a:off x="5314805" y="5136234"/>
            <a:ext cx="6142299" cy="1767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如何提升自己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3120974" y="1584514"/>
            <a:ext cx="5950051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会抄代码，会改代码，会写代码，会想代码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1071" y="2297334"/>
            <a:ext cx="883034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工程师不代表着不借鉴先人的代码，合格的程序员要会适当的抄；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抄来的程序要看的懂，改的动；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改的动的代码还要会写，在不借鉴的情况下也写的出。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56141" y="3798665"/>
            <a:ext cx="818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effectLst>
                  <a:outerShdw blurRad="63500" dist="127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写的出的代码要会想，未来代码会如何？</a:t>
            </a:r>
            <a:endParaRPr lang="zh-CN" altLang="en-US" sz="3200" dirty="0">
              <a:gradFill flip="none" rotWithShape="1">
                <a:gsLst>
                  <a:gs pos="63000">
                    <a:srgbClr val="F9633E"/>
                  </a:gs>
                  <a:gs pos="100000">
                    <a:srgbClr val="FFE081"/>
                  </a:gs>
                </a:gsLst>
                <a:lin ang="5400000" scaled="1"/>
                <a:tileRect/>
              </a:gradFill>
              <a:effectLst>
                <a:outerShdw blurRad="63500" dist="127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2" y="0"/>
            <a:ext cx="12192001" cy="6858000"/>
            <a:chOff x="-2" y="0"/>
            <a:chExt cx="121920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 flipH="1">
              <a:off x="-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/>
            <a:srcRect l="29610" t="42006" r="10619" b="23497"/>
            <a:stretch>
              <a:fillRect/>
            </a:stretch>
          </p:blipFill>
          <p:spPr>
            <a:xfrm flipH="1">
              <a:off x="-2" y="0"/>
              <a:ext cx="12191999" cy="68580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824246" y="1367138"/>
            <a:ext cx="6695090" cy="861057"/>
            <a:chOff x="4466896" y="1566833"/>
            <a:chExt cx="6695090" cy="861057"/>
          </a:xfrm>
        </p:grpSpPr>
        <p:grpSp>
          <p:nvGrpSpPr>
            <p:cNvPr id="2" name="组合 1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5" name="任意多边形: 形状 4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随机口令生成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24246" y="2549551"/>
            <a:ext cx="6695090" cy="861057"/>
            <a:chOff x="4466896" y="1566833"/>
            <a:chExt cx="6695090" cy="861057"/>
          </a:xfrm>
        </p:grpSpPr>
        <p:grpSp>
          <p:nvGrpSpPr>
            <p:cNvPr id="14" name="组合 13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16" name="任意多边形: 形状 15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24246" y="3731964"/>
            <a:ext cx="6695090" cy="861057"/>
            <a:chOff x="4466896" y="1566833"/>
            <a:chExt cx="6695090" cy="861057"/>
          </a:xfrm>
        </p:grpSpPr>
        <p:grpSp>
          <p:nvGrpSpPr>
            <p:cNvPr id="23" name="组合 22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27" name="任意多边形: 形状 26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超市购物小票</a:t>
              </a:r>
              <a:endPara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43468" y="954405"/>
            <a:ext cx="2291605" cy="1437006"/>
            <a:chOff x="1457435" y="597337"/>
            <a:chExt cx="2291605" cy="1437006"/>
          </a:xfrm>
        </p:grpSpPr>
        <p:sp>
          <p:nvSpPr>
            <p:cNvPr id="29" name="文本框 28"/>
            <p:cNvSpPr txBox="1"/>
            <p:nvPr/>
          </p:nvSpPr>
          <p:spPr>
            <a:xfrm>
              <a:off x="1457435" y="597337"/>
              <a:ext cx="22916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44717" y="1665011"/>
              <a:ext cx="1717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3176" y="370416"/>
            <a:ext cx="1302492" cy="1302492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随机口令生成</a:t>
            </a:r>
            <a:endParaRPr lang="zh-CN" altLang="en-US" sz="66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25400" dir="5400000" algn="t" rotWithShape="0">
                  <a:srgbClr val="F9633E">
                    <a:alpha val="4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程序啊程序，哪个才是世界上最安全的密钥？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密码和密钥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1038628" y="1615248"/>
            <a:ext cx="10113480" cy="544010"/>
            <a:chOff x="1037996" y="1888516"/>
            <a:chExt cx="10113480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密钥才是将密文转换为明文算法中的输入参数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39892" y="2326208"/>
            <a:ext cx="1011348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每一种密码的设计中，最核心的就是加密算法和密钥。密钥与日常交流所说的“账号密码”有本质区别。前者是密码的加密和解密的输入参数，后者是验证账号身份的一种口令（也称为密语）。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如果加密和解密使用的是同一个密钥，称为“共享密钥（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）”。反之，一般有一个密钥是公开的，称为“公钥”，另一个是保密的，称为“私钥”。而口令不存在加密和解密的过程。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39260" y="4198561"/>
            <a:ext cx="10113480" cy="544010"/>
            <a:chOff x="1037996" y="1888516"/>
            <a:chExt cx="10113480" cy="544010"/>
          </a:xfrm>
        </p:grpSpPr>
        <p:sp>
          <p:nvSpPr>
            <p:cNvPr id="20" name="矩形: 圆角 19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、密钥的安全性由密钥空间决定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0524" y="4900285"/>
            <a:ext cx="1011348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密钥空间指的是密钥的长度，以及可以取的值。比如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 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的密钥是由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8-63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字符，或者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进制数字组成（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）。那么“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8-63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字符，或者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进制数字”就是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 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的密钥空间。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什么是口令（人话版）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15" name="组合 14"/>
          <p:cNvGrpSpPr/>
          <p:nvPr/>
        </p:nvGrpSpPr>
        <p:grpSpPr>
          <a:xfrm>
            <a:off x="994051" y="1355597"/>
            <a:ext cx="6437986" cy="2133395"/>
            <a:chOff x="994051" y="1549560"/>
            <a:chExt cx="6437986" cy="2133395"/>
          </a:xfrm>
        </p:grpSpPr>
        <p:sp>
          <p:nvSpPr>
            <p:cNvPr id="54" name="卷形: 水平 53"/>
            <p:cNvSpPr/>
            <p:nvPr/>
          </p:nvSpPr>
          <p:spPr>
            <a:xfrm>
              <a:off x="994051" y="1549560"/>
              <a:ext cx="6437986" cy="2133395"/>
            </a:xfrm>
            <a:prstGeom prst="horizontalScroll">
              <a:avLst>
                <a:gd name="adj" fmla="val 10872"/>
              </a:avLst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652452" y="2132855"/>
              <a:ext cx="5121184" cy="966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取一个数组，放入所有密码可用字符。输入口令长度，然后随机选取若干字符即可。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07" y="3376512"/>
            <a:ext cx="3196850" cy="3196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29" y="3737653"/>
            <a:ext cx="6371429" cy="23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随机口令生成</a:t>
                </a:r>
                <a:endParaRPr lang="zh-CN" altLang="en-US" sz="3200" dirty="0">
                  <a:gradFill flip="none" rotWithShape="1">
                    <a:gsLst>
                      <a:gs pos="63000">
                        <a:srgbClr val="F9633E"/>
                      </a:gs>
                      <a:gs pos="100000">
                        <a:srgbClr val="FFE081"/>
                      </a:gs>
                    </a:gsLst>
                    <a:lin ang="5400000" scaled="1"/>
                    <a:tileRect/>
                  </a:gradFill>
                  <a:effectLst>
                    <a:outerShdw blurRad="63500" dist="127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139312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37996" y="1935332"/>
            <a:ext cx="303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00215" y="1935332"/>
            <a:ext cx="64537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升级版示例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在每次生成口令后都需要手动复制生成的口令非常麻烦。而且口令的位数也不是固定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位，所以可以自动将其复制到剪切板以供使用。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68723" y="3423753"/>
            <a:ext cx="34597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8722" y="5580708"/>
            <a:ext cx="10388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更多旗舰功能等待各位的讨论和研发！比如可以用程序将文字形式的口令转换为可以用于</a:t>
            </a:r>
            <a:r>
              <a:rPr lang="en-US" altLang="zh-CN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DES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加密的密钥。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815" y="3284393"/>
            <a:ext cx="2409524" cy="714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62" y="2369186"/>
            <a:ext cx="3190476" cy="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MjY2YTdkZTNmNTE1MDc3YTMzMTIyYTcwODk2ZDVhYTQ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1950</Words>
  <Application>WPS 演示</Application>
  <PresentationFormat>宽屏</PresentationFormat>
  <Paragraphs>207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思源黑体 CN Regular</vt:lpstr>
      <vt:lpstr>黑体</vt:lpstr>
      <vt:lpstr>思源黑体 CN Normal</vt:lpstr>
      <vt:lpstr>036-上首金牛体</vt:lpstr>
      <vt:lpstr>Arial Unicode MS</vt:lpstr>
      <vt:lpstr>Wingdings</vt:lpstr>
      <vt:lpstr>思源黑体 CN Regular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赵江声</cp:lastModifiedBy>
  <cp:revision>150</cp:revision>
  <dcterms:created xsi:type="dcterms:W3CDTF">2020-12-30T07:28:00Z</dcterms:created>
  <dcterms:modified xsi:type="dcterms:W3CDTF">2023-09-15T02:52:17Z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CC2EF3FDCF354F96A3F6D7D4A46CDD30_12</vt:lpwstr>
  </property>
  <property fmtid="{D5CDD505-2E9C-101B-9397-08002B2CF9AE}" pid="3" name="KSOProductBuildVer">
    <vt:lpwstr>2052-11.1.0.14309</vt:lpwstr>
  </property>
</Properties>
</file>